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65" r:id="rId2"/>
    <p:sldId id="370" r:id="rId3"/>
    <p:sldId id="363" r:id="rId4"/>
    <p:sldId id="366" r:id="rId5"/>
    <p:sldId id="367" r:id="rId6"/>
    <p:sldId id="353" r:id="rId7"/>
    <p:sldId id="354" r:id="rId8"/>
    <p:sldId id="357" r:id="rId9"/>
    <p:sldId id="359" r:id="rId10"/>
    <p:sldId id="360" r:id="rId11"/>
    <p:sldId id="361" r:id="rId12"/>
    <p:sldId id="371" r:id="rId13"/>
    <p:sldId id="362" r:id="rId14"/>
    <p:sldId id="369" r:id="rId15"/>
    <p:sldId id="355" r:id="rId16"/>
    <p:sldId id="356" r:id="rId17"/>
    <p:sldId id="368" r:id="rId1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DE2A00"/>
    <a:srgbClr val="E6ECB2"/>
    <a:srgbClr val="FF6600"/>
    <a:srgbClr val="006600"/>
    <a:srgbClr val="008000"/>
    <a:srgbClr val="00CC00"/>
    <a:srgbClr val="FF9933"/>
    <a:srgbClr val="1CF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9" autoAdjust="0"/>
  </p:normalViewPr>
  <p:slideViewPr>
    <p:cSldViewPr>
      <p:cViewPr varScale="1">
        <p:scale>
          <a:sx n="105" d="100"/>
          <a:sy n="105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7459-8676-493F-B077-C0F85B826243}" type="datetimeFigureOut">
              <a:rPr lang="de-DE" smtClean="0"/>
              <a:pPr/>
              <a:t>11.02.2021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FB8B-6B67-4894-8E2A-714F1C0AA1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340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6992D-E28F-4BC8-9A58-92E466155C07}" type="datetimeFigureOut">
              <a:rPr lang="de-DE" smtClean="0"/>
              <a:pPr/>
              <a:t>11.02.2021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2108-7D43-4C0F-A405-45B8AB4169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5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Seit Sommer 2016 ist die bekannte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Zwergenküche</a:t>
            </a:r>
            <a:r>
              <a:rPr lang="de-DE" baseline="0" dirty="0" smtClean="0"/>
              <a:t> erweitert und tritt als GmbH für das Mittagessenangebot im Heimatsaal an.</a:t>
            </a:r>
          </a:p>
          <a:p>
            <a:r>
              <a:rPr lang="de-DE" baseline="0" dirty="0" smtClean="0"/>
              <a:t>Frau Maren Huth wird das Konzept vorstellen.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4D87F-D352-4B04-9004-5A0B2FE0CDFE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736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54B8-14BE-49E0-97DC-F5FEB157C6C7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23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E810-585A-4B26-BB73-4836AFF5D870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54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F82-91CC-4E38-A6F2-FECA3436869B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19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484C-6188-4C71-94DE-7B4EA47317F7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8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E10A-C528-45AA-99E7-27E1181C27C5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51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ACED-CB5F-4002-8FA2-A78C689CA270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9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54C7-BE03-4AC8-8160-3C207CD16380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82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5E83-1336-4257-ADB3-B9F218896D26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01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CA43-CB93-4E38-B512-22DA97C79E90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8507-A50D-4B37-9E6C-4AA338842627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14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8F95-AA6D-4BDF-B99A-107D41DCB3C7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9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A4DE-9F78-46BA-A0D8-9D13D65DA7FC}" type="datetime1">
              <a:rPr lang="de-DE" smtClean="0"/>
              <a:pPr/>
              <a:t>11.02.2021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D266-636F-4C4F-922F-FFD505BFF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4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5085185"/>
            <a:ext cx="3658212" cy="162370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5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8640"/>
            <a:ext cx="8001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82889"/>
            <a:ext cx="8572560" cy="1738585"/>
          </a:xfrm>
        </p:spPr>
        <p:txBody>
          <a:bodyPr>
            <a:noAutofit/>
          </a:bodyPr>
          <a:lstStyle/>
          <a:p>
            <a:r>
              <a:rPr lang="de-DE" sz="6600" dirty="0" smtClean="0"/>
              <a:t>Stefan-Zweig-Realschule</a:t>
            </a:r>
            <a:br>
              <a:rPr lang="de-DE" sz="6600" dirty="0" smtClean="0"/>
            </a:br>
            <a:r>
              <a:rPr lang="de-DE" sz="6600" dirty="0" smtClean="0"/>
              <a:t>Endingen</a:t>
            </a:r>
            <a:endParaRPr lang="de-DE" sz="6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6076"/>
      </p:ext>
    </p:extLst>
  </p:cSld>
  <p:clrMapOvr>
    <a:masterClrMapping/>
  </p:clrMapOvr>
  <p:transition advTm="54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8501090" cy="1196752"/>
          </a:xfrm>
        </p:spPr>
        <p:txBody>
          <a:bodyPr>
            <a:normAutofit/>
          </a:bodyPr>
          <a:lstStyle/>
          <a:p>
            <a:endParaRPr lang="de-DE" sz="3400" dirty="0"/>
          </a:p>
        </p:txBody>
      </p:sp>
      <p:sp>
        <p:nvSpPr>
          <p:cNvPr id="9" name="Rechteck 8"/>
          <p:cNvSpPr/>
          <p:nvPr/>
        </p:nvSpPr>
        <p:spPr>
          <a:xfrm>
            <a:off x="0" y="6347063"/>
            <a:ext cx="9144000" cy="510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" name="Inhaltsplatzhalt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928802"/>
            <a:ext cx="3058765" cy="2032192"/>
          </a:xfrm>
          <a:prstGeom prst="rect">
            <a:avLst/>
          </a:prstGeom>
        </p:spPr>
      </p:pic>
      <p:pic>
        <p:nvPicPr>
          <p:cNvPr id="11" name="Inhaltsplatzhalt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928802"/>
            <a:ext cx="3120957" cy="20735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4071942"/>
            <a:ext cx="5544616" cy="2236174"/>
          </a:xfrm>
          <a:prstGeom prst="rect">
            <a:avLst/>
          </a:prstGeom>
        </p:spPr>
      </p:pic>
      <p:sp>
        <p:nvSpPr>
          <p:cNvPr id="16" name="Band nach unten 15"/>
          <p:cNvSpPr/>
          <p:nvPr/>
        </p:nvSpPr>
        <p:spPr>
          <a:xfrm>
            <a:off x="2928926" y="2071678"/>
            <a:ext cx="3286148" cy="1428760"/>
          </a:xfrm>
          <a:prstGeom prst="ribb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Musical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Theater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12858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Großartige Aufführungen im Bürgerhaus Endingen</a:t>
            </a:r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 descr="Titel Sekundar 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3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3253"/>
      </p:ext>
    </p:extLst>
  </p:cSld>
  <p:clrMapOvr>
    <a:masterClrMapping/>
  </p:clrMapOvr>
  <p:transition spd="slow" advTm="66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8501090" cy="1196752"/>
          </a:xfrm>
        </p:spPr>
        <p:txBody>
          <a:bodyPr>
            <a:normAutofit/>
          </a:bodyPr>
          <a:lstStyle/>
          <a:p>
            <a:endParaRPr lang="de-DE" sz="3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0" y="12858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Musikalische Weiterbildung</a:t>
            </a:r>
          </a:p>
          <a:p>
            <a:pPr algn="ctr"/>
            <a:r>
              <a:rPr lang="de-D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Schulband – Schulchor - Schulorchester</a:t>
            </a:r>
            <a:endParaRPr lang="de-DE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 descr="Titel Sekundar 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08996"/>
          </a:xfrm>
          <a:prstGeom prst="rect">
            <a:avLst/>
          </a:prstGeom>
        </p:spPr>
      </p:pic>
      <p:pic>
        <p:nvPicPr>
          <p:cNvPr id="13" name="Grafik 12" descr="Unterstufench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636912"/>
            <a:ext cx="6120680" cy="30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648"/>
      </p:ext>
    </p:extLst>
  </p:cSld>
  <p:clrMapOvr>
    <a:masterClrMapping/>
  </p:clrMapOvr>
  <p:transition spd="slow" advTm="60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347063"/>
            <a:ext cx="9144000" cy="510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2428860" y="1428736"/>
            <a:ext cx="6500858" cy="147002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Diplomkurs Französisch</a:t>
            </a:r>
            <a:endParaRPr lang="de-D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10" descr="Titel Sekundar 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089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845" y="3231361"/>
            <a:ext cx="4174921" cy="289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8"/>
            <a:ext cx="2285984" cy="190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nhaltsplatzhalt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1" y="3480108"/>
            <a:ext cx="4318787" cy="24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9353"/>
      </p:ext>
    </p:extLst>
  </p:cSld>
  <p:clrMapOvr>
    <a:masterClrMapping/>
  </p:clrMapOvr>
  <p:transition spd="slow" advTm="629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8985" y="1564065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Schulsanitäterausbildung</a:t>
            </a:r>
            <a:endParaRPr lang="de-DE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1666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45" y="2632127"/>
            <a:ext cx="3906480" cy="28999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15" y="2626867"/>
            <a:ext cx="1677778" cy="290522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2127"/>
            <a:ext cx="1936815" cy="29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233"/>
      </p:ext>
    </p:extLst>
  </p:cSld>
  <p:clrMapOvr>
    <a:masterClrMapping/>
  </p:clrMapOvr>
  <p:transition advTm="57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Schülermitverantwortung ist bei uns selbstverständlich</a:t>
            </a: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166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692664"/>
            <a:ext cx="6920602" cy="39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7593"/>
      </p:ext>
    </p:extLst>
  </p:cSld>
  <p:clrMapOvr>
    <a:masterClrMapping/>
  </p:clrMapOvr>
  <p:transition advTm="578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196752"/>
          </a:xfrm>
        </p:spPr>
        <p:txBody>
          <a:bodyPr>
            <a:normAutofit/>
          </a:bodyPr>
          <a:lstStyle/>
          <a:p>
            <a:endParaRPr lang="de-DE" sz="2600" dirty="0"/>
          </a:p>
        </p:txBody>
      </p:sp>
      <p:sp>
        <p:nvSpPr>
          <p:cNvPr id="9" name="Rechteck 8"/>
          <p:cNvSpPr/>
          <p:nvPr/>
        </p:nvSpPr>
        <p:spPr>
          <a:xfrm>
            <a:off x="0" y="6347063"/>
            <a:ext cx="9144000" cy="510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42844" y="1500174"/>
            <a:ext cx="889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Bewährte Schulsozialarbeit mit festen Terminen</a:t>
            </a:r>
            <a:endParaRPr lang="de-DE" sz="3200" dirty="0">
              <a:solidFill>
                <a:srgbClr val="FF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62" y="3761597"/>
            <a:ext cx="2697982" cy="221122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71678"/>
            <a:ext cx="2633482" cy="41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395535" y="2705001"/>
            <a:ext cx="3912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latin typeface="Arial" pitchFamily="34" charset="0"/>
                <a:cs typeface="Arial" pitchFamily="34" charset="0"/>
              </a:rPr>
              <a:t>Beratungslehrer, Schulseelsorge und </a:t>
            </a:r>
            <a:endParaRPr lang="de-DE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43" y="2"/>
            <a:ext cx="9161144" cy="13191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5535" y="2120226"/>
            <a:ext cx="461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latin typeface="Arial" pitchFamily="34" charset="0"/>
                <a:cs typeface="Arial" pitchFamily="34" charset="0"/>
              </a:rPr>
              <a:t>In Kooperation mit …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33273399"/>
      </p:ext>
    </p:extLst>
  </p:cSld>
  <p:clrMapOvr>
    <a:masterClrMapping/>
  </p:clrMapOvr>
  <p:transition spd="slow" advTm="637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2928934"/>
            <a:ext cx="3271037" cy="3288208"/>
          </a:xfrm>
          <a:prstGeom prst="rect">
            <a:avLst/>
          </a:prstGeom>
        </p:spPr>
      </p:pic>
      <p:sp>
        <p:nvSpPr>
          <p:cNvPr id="9" name="Inhaltsplatzhalter 7"/>
          <p:cNvSpPr>
            <a:spLocks noGrp="1"/>
          </p:cNvSpPr>
          <p:nvPr>
            <p:ph sz="half" idx="2"/>
          </p:nvPr>
        </p:nvSpPr>
        <p:spPr>
          <a:xfrm>
            <a:off x="285720" y="2971800"/>
            <a:ext cx="5143536" cy="3243281"/>
          </a:xfrm>
        </p:spPr>
        <p:txBody>
          <a:bodyPr>
            <a:normAutofit fontScale="92500" lnSpcReduction="20000"/>
          </a:bodyPr>
          <a:lstStyle/>
          <a:p>
            <a:r>
              <a:rPr lang="de-DE" sz="4400" dirty="0" smtClean="0">
                <a:solidFill>
                  <a:srgbClr val="0000CC"/>
                </a:solidFill>
              </a:rPr>
              <a:t>Angebot zum Mittagessen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4300" dirty="0" smtClean="0">
                <a:solidFill>
                  <a:srgbClr val="008000"/>
                </a:solidFill>
              </a:rPr>
              <a:t>Bio + regional + saisonal</a:t>
            </a:r>
            <a:endParaRPr lang="de-DE" sz="4300" dirty="0">
              <a:solidFill>
                <a:srgbClr val="008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1357298"/>
            <a:ext cx="88927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Täglich frisches Schulmittagessen  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von </a:t>
            </a:r>
            <a:r>
              <a:rPr lang="de-DE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Zwergenküche</a:t>
            </a:r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GmbH Endingen</a:t>
            </a:r>
            <a:endParaRPr lang="de-DE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14752"/>
            <a:ext cx="1028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fld id="{C34AD266-636F-4C4F-922F-FFD505BFF180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752" y="0"/>
            <a:ext cx="9188995" cy="13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7978"/>
      </p:ext>
    </p:extLst>
  </p:cSld>
  <p:clrMapOvr>
    <a:masterClrMapping/>
  </p:clrMapOvr>
  <p:transition advTm="659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347063"/>
            <a:ext cx="9144000" cy="510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7504" y="1601860"/>
            <a:ext cx="88927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Wenn Sie sich für unsere Schule entschieden haben</a:t>
            </a:r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115616" y="2571744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latin typeface="Arial" pitchFamily="34" charset="0"/>
                <a:cs typeface="Arial" pitchFamily="34" charset="0"/>
              </a:rPr>
              <a:t>Anmeldezeitraum</a:t>
            </a:r>
          </a:p>
          <a:p>
            <a:pPr algn="ctr"/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Montag </a:t>
            </a:r>
            <a:r>
              <a:rPr lang="de-DE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08.03.21</a:t>
            </a:r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bis </a:t>
            </a:r>
            <a:endParaRPr lang="de-DE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Donnerstag </a:t>
            </a:r>
            <a:r>
              <a:rPr lang="de-DE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11.03.21</a:t>
            </a:r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Die Anmeldemodalitäten finden Sie </a:t>
            </a:r>
            <a:r>
              <a:rPr lang="de-DE" sz="2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auf unserer Website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8"/>
            <a:ext cx="9181269" cy="13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64787"/>
      </p:ext>
    </p:extLst>
  </p:cSld>
  <p:clrMapOvr>
    <a:masterClrMapping/>
  </p:clrMapOvr>
  <p:transition spd="slow" advTm="100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403648" y="1283957"/>
            <a:ext cx="6400800" cy="487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Wenn Ihr Kind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7ABA9F-4F60-4D79-A9E6-A15B7A7E9CA8}" type="slidenum">
              <a:rPr lang="de-DE" altLang="de-DE">
                <a:solidFill>
                  <a:srgbClr val="898989"/>
                </a:solidFill>
              </a:rPr>
              <a:pPr/>
              <a:t>2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8198" name="Untertitel 6"/>
          <p:cNvSpPr txBox="1">
            <a:spLocks/>
          </p:cNvSpPr>
          <p:nvPr/>
        </p:nvSpPr>
        <p:spPr bwMode="auto">
          <a:xfrm>
            <a:off x="1187450" y="4076700"/>
            <a:ext cx="6400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de-DE" altLang="de-DE">
              <a:solidFill>
                <a:srgbClr val="898989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D4B6896-A1C0-274E-AA37-07DEFAEA48BF}"/>
              </a:ext>
            </a:extLst>
          </p:cNvPr>
          <p:cNvSpPr txBox="1"/>
          <p:nvPr/>
        </p:nvSpPr>
        <p:spPr>
          <a:xfrm>
            <a:off x="313185" y="1684338"/>
            <a:ext cx="85792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musisch-künstlerisch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gefördert werden soll,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</a:t>
            </a:r>
            <a:r>
              <a:rPr lang="de-DE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 zu Sprachen oder Naturwissenschaften hat,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sowohl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durch theoretisches Lernen als auch über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Experimente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 neuem Wissen gelangen möchte,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umfassende Medienkompetenz vermittelt </a:t>
            </a:r>
            <a:r>
              <a:rPr lang="de-DE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bekommen</a:t>
            </a:r>
          </a:p>
          <a:p>
            <a:r>
              <a:rPr lang="de-DE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soll,</a:t>
            </a:r>
            <a:endParaRPr lang="de-DE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Freude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 einer Schule hat, die gerade so groß ist,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man sich gegenseitig genau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kennt,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freiwillig </a:t>
            </a:r>
            <a:r>
              <a:rPr lang="de-DE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lernt und sich bereitwillig auf </a:t>
            </a:r>
            <a:r>
              <a:rPr lang="de-DE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zusätzliche</a:t>
            </a:r>
          </a:p>
          <a:p>
            <a:r>
              <a:rPr lang="de-DE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Lernangebote einlassen kann,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bereit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ist, sich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anzustrengen, ….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5" y="1152"/>
            <a:ext cx="9154225" cy="1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7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196975"/>
          </a:xfrm>
        </p:spPr>
        <p:txBody>
          <a:bodyPr/>
          <a:lstStyle/>
          <a:p>
            <a:pPr algn="r"/>
            <a:endParaRPr lang="de-DE" altLang="de-DE" sz="3300" dirty="0" smtClean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403350" y="1428750"/>
            <a:ext cx="6400800" cy="4643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377A32-5B47-4BFD-9831-2C016D7900DA}" type="slidenum">
              <a:rPr lang="de-DE" altLang="de-DE">
                <a:solidFill>
                  <a:srgbClr val="898989"/>
                </a:solidFill>
              </a:rPr>
              <a:pPr/>
              <a:t>3</a:t>
            </a:fld>
            <a:endParaRPr lang="de-DE" altLang="de-DE">
              <a:solidFill>
                <a:srgbClr val="898989"/>
              </a:solidFill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327275"/>
            <a:ext cx="40386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hteck 2"/>
          <p:cNvSpPr>
            <a:spLocks noChangeArrowheads="1"/>
          </p:cNvSpPr>
          <p:nvPr/>
        </p:nvSpPr>
        <p:spPr bwMode="auto">
          <a:xfrm>
            <a:off x="4787900" y="2327275"/>
            <a:ext cx="37449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DE" altLang="de-DE" sz="4000">
                <a:latin typeface="Arial" panose="020B0604020202020204" pitchFamily="34" charset="0"/>
              </a:rPr>
              <a:t>… dann ist die </a:t>
            </a:r>
            <a:r>
              <a:rPr lang="de-DE" altLang="de-DE" sz="4000" b="1">
                <a:solidFill>
                  <a:srgbClr val="008000"/>
                </a:solidFill>
                <a:latin typeface="Arial" panose="020B0604020202020204" pitchFamily="34" charset="0"/>
              </a:rPr>
              <a:t>Realschule</a:t>
            </a:r>
            <a:r>
              <a:rPr lang="de-DE" altLang="de-DE" sz="400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altLang="de-DE" sz="4000">
                <a:latin typeface="Arial" panose="020B0604020202020204" pitchFamily="34" charset="0"/>
              </a:rPr>
              <a:t>die richtige Schulart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5" y="1152"/>
            <a:ext cx="9154225" cy="13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196975"/>
          </a:xfrm>
        </p:spPr>
        <p:txBody>
          <a:bodyPr/>
          <a:lstStyle/>
          <a:p>
            <a:pPr algn="r"/>
            <a:endParaRPr lang="de-DE" altLang="de-DE" sz="3300" dirty="0" smtClean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403350" y="1428750"/>
            <a:ext cx="6400800" cy="4643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</p:txBody>
      </p:sp>
      <p:sp>
        <p:nvSpPr>
          <p:cNvPr id="1024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E0C08D-8727-4BAA-86D6-AECF30C88F8B}" type="slidenum">
              <a:rPr lang="de-DE" altLang="de-DE">
                <a:solidFill>
                  <a:srgbClr val="898989"/>
                </a:solidFill>
              </a:rPr>
              <a:pPr/>
              <a:t>4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10247" name="Textfeld 8"/>
          <p:cNvSpPr txBox="1">
            <a:spLocks noChangeArrowheads="1"/>
          </p:cNvSpPr>
          <p:nvPr/>
        </p:nvSpPr>
        <p:spPr bwMode="auto">
          <a:xfrm>
            <a:off x="566387" y="1612900"/>
            <a:ext cx="8001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Die Pädagogik</a:t>
            </a:r>
          </a:p>
          <a:p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Die Schüler lernen im Klassenverband</a:t>
            </a:r>
          </a:p>
          <a:p>
            <a:pPr>
              <a:buFontTx/>
              <a:buChar char="-"/>
            </a:pPr>
            <a:endParaRPr lang="de-DE" altLang="de-DE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Orientierungsstufe 5&amp;6 ohne Versetzungsentscheidung</a:t>
            </a:r>
          </a:p>
          <a:p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  am Ende der Klasse 5</a:t>
            </a:r>
          </a:p>
          <a:p>
            <a:pPr>
              <a:buFontTx/>
              <a:buChar char="-"/>
            </a:pPr>
            <a:endParaRPr lang="de-DE" altLang="de-DE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Verbindliche Niveauzuweisung (G oder M) durch </a:t>
            </a:r>
          </a:p>
          <a:p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 Versetzungskonferenz am Ende Klasse 6</a:t>
            </a:r>
          </a:p>
          <a:p>
            <a:endParaRPr lang="de-DE" altLang="de-DE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In Klassenstufe 7 &amp; 8 zieldifferenter Unterricht</a:t>
            </a:r>
          </a:p>
          <a:p>
            <a:pPr>
              <a:buFontTx/>
              <a:buChar char="-"/>
            </a:pPr>
            <a:endParaRPr lang="de-DE" altLang="de-DE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SuS</a:t>
            </a: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lernen durchgängig auf dem zugewiesenen Niveau </a:t>
            </a:r>
          </a:p>
          <a:p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 in allen Fächern für die Dauer eines Schuljahres ab Kl. 7</a:t>
            </a:r>
          </a:p>
          <a:p>
            <a:endParaRPr lang="de-DE" altLang="de-DE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 Niveauwechsel </a:t>
            </a: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sowie Versetzungen </a:t>
            </a:r>
            <a:r>
              <a:rPr lang="de-DE" altLang="de-DE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oder</a:t>
            </a:r>
            <a:endParaRPr lang="de-DE" altLang="de-DE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  Nichtversetzungen ab Ende Klasse </a:t>
            </a:r>
            <a:r>
              <a:rPr lang="de-DE" altLang="de-DE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6 möglich</a:t>
            </a:r>
            <a:endParaRPr lang="de-DE" altLang="de-DE" dirty="0">
              <a:solidFill>
                <a:srgbClr val="0000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5" y="1152"/>
            <a:ext cx="9154225" cy="13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196975"/>
          </a:xfrm>
        </p:spPr>
        <p:txBody>
          <a:bodyPr/>
          <a:lstStyle/>
          <a:p>
            <a:pPr algn="r"/>
            <a:endParaRPr lang="de-DE" altLang="de-DE" sz="3300" dirty="0" smtClean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403350" y="1428750"/>
            <a:ext cx="6400800" cy="4643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</p:txBody>
      </p:sp>
      <p:sp>
        <p:nvSpPr>
          <p:cNvPr id="12293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836656-5B09-406F-8ED7-2FC0DB9FFB1C}" type="slidenum">
              <a:rPr lang="de-DE" altLang="de-DE">
                <a:solidFill>
                  <a:srgbClr val="898989"/>
                </a:solidFill>
              </a:rPr>
              <a:pPr/>
              <a:t>5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12295" name="Textfeld 8"/>
          <p:cNvSpPr txBox="1">
            <a:spLocks noChangeArrowheads="1"/>
          </p:cNvSpPr>
          <p:nvPr/>
        </p:nvSpPr>
        <p:spPr bwMode="auto">
          <a:xfrm>
            <a:off x="566387" y="1428750"/>
            <a:ext cx="80010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Die Leitperspektiven</a:t>
            </a:r>
          </a:p>
          <a:p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</a:rPr>
              <a:t>Bildung für nachhaltige Entwicklung</a:t>
            </a:r>
          </a:p>
          <a:p>
            <a:pPr>
              <a:buFontTx/>
              <a:buChar char="-"/>
            </a:pPr>
            <a:endParaRPr lang="de-DE" altLang="de-DE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</a:rPr>
              <a:t> Prävention und Gesundheitsförderung</a:t>
            </a:r>
          </a:p>
          <a:p>
            <a:pPr>
              <a:buFontTx/>
              <a:buChar char="-"/>
            </a:pPr>
            <a:endParaRPr lang="de-DE" altLang="de-DE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</a:rPr>
              <a:t> Bildung für Toleranz und Akzeptanz von Vielfalt</a:t>
            </a:r>
          </a:p>
          <a:p>
            <a:endParaRPr lang="de-DE" altLang="de-DE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800" dirty="0">
                <a:solidFill>
                  <a:srgbClr val="C00000"/>
                </a:solidFill>
                <a:latin typeface="Arial" panose="020B0604020202020204" pitchFamily="34" charset="0"/>
              </a:rPr>
              <a:t>Berufliche Orientierung</a:t>
            </a:r>
          </a:p>
          <a:p>
            <a:pPr>
              <a:buFontTx/>
              <a:buChar char="-"/>
            </a:pPr>
            <a:endParaRPr lang="de-DE" altLang="de-DE" sz="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800" dirty="0">
                <a:solidFill>
                  <a:srgbClr val="C00000"/>
                </a:solidFill>
                <a:latin typeface="Arial" panose="020B0604020202020204" pitchFamily="34" charset="0"/>
              </a:rPr>
              <a:t> Medienbildung</a:t>
            </a:r>
          </a:p>
          <a:p>
            <a:endParaRPr lang="de-DE" altLang="de-DE" sz="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800" dirty="0">
                <a:solidFill>
                  <a:srgbClr val="C00000"/>
                </a:solidFill>
                <a:latin typeface="Arial" panose="020B0604020202020204" pitchFamily="34" charset="0"/>
              </a:rPr>
              <a:t> Verbraucherbildung</a:t>
            </a:r>
          </a:p>
          <a:p>
            <a:pPr>
              <a:buFontTx/>
              <a:buChar char="-"/>
            </a:pPr>
            <a:endParaRPr lang="de-DE" altLang="de-DE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Die Inhalte der Leitperspektiven sind in den einzelnen</a:t>
            </a:r>
          </a:p>
          <a:p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 Unterrichtsfächern integriert</a:t>
            </a:r>
            <a:endParaRPr lang="de-DE" altLang="de-DE" dirty="0">
              <a:solidFill>
                <a:srgbClr val="0000FF"/>
              </a:solidFill>
            </a:endParaRP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16338"/>
            <a:ext cx="3771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5" y="1152"/>
            <a:ext cx="9154225" cy="13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347063"/>
            <a:ext cx="9144000" cy="510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4078337" cy="9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729" y="1556792"/>
            <a:ext cx="804863" cy="81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088232" cy="6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072074"/>
            <a:ext cx="1985960" cy="10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67" y="2828657"/>
            <a:ext cx="1009524" cy="11620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854" y="1461427"/>
            <a:ext cx="1503610" cy="150361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071802" y="3140968"/>
            <a:ext cx="3372406" cy="13681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Netzwerk für die Berufswegeplanung</a:t>
            </a:r>
          </a:p>
        </p:txBody>
      </p:sp>
      <p:cxnSp>
        <p:nvCxnSpPr>
          <p:cNvPr id="8" name="Gerade Verbindung 7"/>
          <p:cNvCxnSpPr>
            <a:stCxn id="11" idx="2"/>
          </p:cNvCxnSpPr>
          <p:nvPr/>
        </p:nvCxnSpPr>
        <p:spPr>
          <a:xfrm rot="16200000" flipH="1">
            <a:off x="4503479" y="2784414"/>
            <a:ext cx="678293" cy="3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6000760" y="2609468"/>
            <a:ext cx="1235536" cy="731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5" idx="3"/>
          </p:cNvCxnSpPr>
          <p:nvPr/>
        </p:nvCxnSpPr>
        <p:spPr>
          <a:xfrm rot="10800000" flipV="1">
            <a:off x="2373952" y="4214818"/>
            <a:ext cx="1055040" cy="393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6348257" y="3393046"/>
            <a:ext cx="486749" cy="253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619672" y="2228658"/>
            <a:ext cx="1728192" cy="1274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5786446" y="4357694"/>
            <a:ext cx="1048560" cy="89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endCxn id="2" idx="1"/>
          </p:cNvCxnSpPr>
          <p:nvPr/>
        </p:nvCxnSpPr>
        <p:spPr>
          <a:xfrm>
            <a:off x="6348257" y="4058409"/>
            <a:ext cx="628992" cy="18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endCxn id="6" idx="2"/>
          </p:cNvCxnSpPr>
          <p:nvPr/>
        </p:nvCxnSpPr>
        <p:spPr>
          <a:xfrm>
            <a:off x="1712592" y="3427433"/>
            <a:ext cx="1359210" cy="397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5722" y="5242169"/>
            <a:ext cx="1875352" cy="9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Gerade Verbindung 35"/>
          <p:cNvCxnSpPr/>
          <p:nvPr/>
        </p:nvCxnSpPr>
        <p:spPr>
          <a:xfrm rot="10800000" flipV="1">
            <a:off x="2500298" y="4357694"/>
            <a:ext cx="1214446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4387" y="3118273"/>
            <a:ext cx="208698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6" y="21859"/>
            <a:ext cx="9082787" cy="130784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7249" y="3836734"/>
            <a:ext cx="1756222" cy="816126"/>
          </a:xfrm>
          <a:prstGeom prst="rect">
            <a:avLst/>
          </a:prstGeom>
        </p:spPr>
      </p:pic>
      <p:pic>
        <p:nvPicPr>
          <p:cNvPr id="25" name="Grafik 24"/>
          <p:cNvPicPr/>
          <p:nvPr/>
        </p:nvPicPr>
        <p:blipFill>
          <a:blip r:embed="rId12"/>
          <a:stretch>
            <a:fillRect/>
          </a:stretch>
        </p:blipFill>
        <p:spPr>
          <a:xfrm>
            <a:off x="4250198" y="4701036"/>
            <a:ext cx="1031788" cy="1059558"/>
          </a:xfrm>
          <a:prstGeom prst="rect">
            <a:avLst/>
          </a:prstGeom>
        </p:spPr>
      </p:pic>
      <p:cxnSp>
        <p:nvCxnSpPr>
          <p:cNvPr id="31" name="Gerade Verbindung 23"/>
          <p:cNvCxnSpPr>
            <a:stCxn id="6" idx="4"/>
            <a:endCxn id="25" idx="0"/>
          </p:cNvCxnSpPr>
          <p:nvPr/>
        </p:nvCxnSpPr>
        <p:spPr>
          <a:xfrm>
            <a:off x="4758005" y="4509120"/>
            <a:ext cx="8087" cy="191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920" y="5589579"/>
            <a:ext cx="1702529" cy="5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36662"/>
      </p:ext>
    </p:extLst>
  </p:cSld>
  <p:clrMapOvr>
    <a:masterClrMapping/>
  </p:clrMapOvr>
  <p:transition spd="slow" advTm="842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196752"/>
          </a:xfrm>
        </p:spPr>
        <p:txBody>
          <a:bodyPr>
            <a:normAutofit/>
          </a:bodyPr>
          <a:lstStyle/>
          <a:p>
            <a:r>
              <a:rPr lang="de-DE" sz="5000" dirty="0" smtClean="0"/>
              <a:t>Stefan-Zweig-Realschule</a:t>
            </a:r>
            <a:endParaRPr lang="de-DE" sz="5000" dirty="0"/>
          </a:p>
        </p:txBody>
      </p:sp>
      <p:sp>
        <p:nvSpPr>
          <p:cNvPr id="9" name="Rechteck 8"/>
          <p:cNvSpPr/>
          <p:nvPr/>
        </p:nvSpPr>
        <p:spPr>
          <a:xfrm>
            <a:off x="0" y="6347063"/>
            <a:ext cx="9144000" cy="510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0" y="1428736"/>
            <a:ext cx="88927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Zertifizierte und innovative Berufswegeplanung mit Einbindung externer Partner aus der Wirtschaft</a:t>
            </a:r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12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9364"/>
            <a:ext cx="5472608" cy="3025034"/>
          </a:xfrm>
          <a:prstGeom prst="rect">
            <a:avLst/>
          </a:prstGeom>
        </p:spPr>
      </p:pic>
      <p:pic>
        <p:nvPicPr>
          <p:cNvPr id="13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168352" cy="235229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1712"/>
            <a:ext cx="914666" cy="64533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5" y="260648"/>
            <a:ext cx="1055001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02635"/>
      </p:ext>
    </p:extLst>
  </p:cSld>
  <p:clrMapOvr>
    <a:masterClrMapping/>
  </p:clrMapOvr>
  <p:transition spd="slow" advTm="61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347063"/>
            <a:ext cx="9144000" cy="510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3" name="Inhaltsplatzhalt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643182"/>
            <a:ext cx="3810000" cy="2857500"/>
          </a:xfrm>
          <a:prstGeom prst="rect">
            <a:avLst/>
          </a:prstGeom>
        </p:spPr>
      </p:pic>
      <p:pic>
        <p:nvPicPr>
          <p:cNvPr id="14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96454"/>
            <a:ext cx="4282441" cy="2857500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42844" y="1428737"/>
            <a:ext cx="8858312" cy="107157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Lebendiger Französischunterricht mit bewährten Austauschprogrammen</a:t>
            </a:r>
            <a:endParaRPr lang="de-D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10" descr="Titel Sekundar 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30899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28596" y="5572140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Sprachaustausch mit dem Collège Romain Rolland in Erstein</a:t>
            </a:r>
            <a:endParaRPr lang="de-DE" sz="2000" dirty="0"/>
          </a:p>
        </p:txBody>
      </p:sp>
      <p:sp>
        <p:nvSpPr>
          <p:cNvPr id="16" name="Rechteck 15"/>
          <p:cNvSpPr/>
          <p:nvPr/>
        </p:nvSpPr>
        <p:spPr>
          <a:xfrm>
            <a:off x="4643438" y="5572140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Sprachaustausch mit dem Collège </a:t>
            </a:r>
          </a:p>
          <a:p>
            <a:pPr algn="ctr"/>
            <a:r>
              <a:rPr lang="de-DE" sz="2000" dirty="0" smtClean="0"/>
              <a:t>Henri Martin in Coulonges sur l‘Autice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6442509"/>
      </p:ext>
    </p:extLst>
  </p:cSld>
  <p:clrMapOvr>
    <a:masterClrMapping/>
  </p:clrMapOvr>
  <p:transition spd="slow" advTm="63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196752"/>
          </a:xfrm>
        </p:spPr>
        <p:txBody>
          <a:bodyPr>
            <a:normAutofit/>
          </a:bodyPr>
          <a:lstStyle/>
          <a:p>
            <a:endParaRPr lang="de-DE" sz="2600" dirty="0"/>
          </a:p>
        </p:txBody>
      </p:sp>
      <p:sp>
        <p:nvSpPr>
          <p:cNvPr id="9" name="Rechteck 8"/>
          <p:cNvSpPr/>
          <p:nvPr/>
        </p:nvSpPr>
        <p:spPr>
          <a:xfrm>
            <a:off x="0" y="6347063"/>
            <a:ext cx="9144000" cy="510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D266-636F-4C4F-922F-FFD505BFF180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0" y="1428736"/>
            <a:ext cx="88927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Förderung von musischen und künstlerischen Fähigkeiten in tollen Projekten</a:t>
            </a:r>
            <a:endParaRPr lang="de-DE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571744"/>
            <a:ext cx="5307154" cy="3744416"/>
          </a:xfrm>
          <a:prstGeom prst="rect">
            <a:avLst/>
          </a:prstGeom>
        </p:spPr>
      </p:pic>
      <p:pic>
        <p:nvPicPr>
          <p:cNvPr id="8" name="Grafik 7" descr="Titel Sekundar 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3590"/>
      </p:ext>
    </p:extLst>
  </p:cSld>
  <p:clrMapOvr>
    <a:masterClrMapping/>
  </p:clrMapOvr>
  <p:transition spd="slow" advTm="53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</Words>
  <Application>Microsoft Office PowerPoint</Application>
  <PresentationFormat>Bildschirmpräsentation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Larissa</vt:lpstr>
      <vt:lpstr>Stefan-Zweig-Realschule Endingen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Stefan-Zweig-Realschule</vt:lpstr>
      <vt:lpstr>Lebendiger Französischunterricht mit bewährten Austauschprogrammen</vt:lpstr>
      <vt:lpstr>PowerPoint-Präsentation</vt:lpstr>
      <vt:lpstr>PowerPoint-Präsentation</vt:lpstr>
      <vt:lpstr>PowerPoint-Präsentation</vt:lpstr>
      <vt:lpstr>Diplomkurs Französisch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Sekundarstufe I / Endingen-Wyhl</dc:title>
  <dc:creator>Michael Reichenbach</dc:creator>
  <cp:lastModifiedBy>Sekretariat Stefan-Zweig-Realschule</cp:lastModifiedBy>
  <cp:revision>227</cp:revision>
  <cp:lastPrinted>2021-02-11T07:17:29Z</cp:lastPrinted>
  <dcterms:created xsi:type="dcterms:W3CDTF">2015-11-25T12:14:30Z</dcterms:created>
  <dcterms:modified xsi:type="dcterms:W3CDTF">2021-02-11T08:24:03Z</dcterms:modified>
</cp:coreProperties>
</file>